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510" r:id="rId2"/>
    <p:sldId id="511" r:id="rId3"/>
    <p:sldId id="433" r:id="rId4"/>
    <p:sldId id="515" r:id="rId5"/>
    <p:sldId id="516" r:id="rId6"/>
    <p:sldId id="519" r:id="rId7"/>
    <p:sldId id="520" r:id="rId8"/>
    <p:sldId id="521" r:id="rId9"/>
    <p:sldId id="529" r:id="rId10"/>
    <p:sldId id="523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1A51BC-3EE5-4314-8946-556363A8EEEE}">
          <p14:sldIdLst>
            <p14:sldId id="510"/>
            <p14:sldId id="511"/>
            <p14:sldId id="433"/>
            <p14:sldId id="515"/>
            <p14:sldId id="516"/>
            <p14:sldId id="519"/>
            <p14:sldId id="520"/>
            <p14:sldId id="521"/>
            <p14:sldId id="529"/>
            <p14:sldId id="523"/>
          </p14:sldIdLst>
        </p14:section>
        <p14:section name="Untitled Section" id="{7F6AB7E4-1084-45D9-9EF9-82959A1A131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ey Crater" initials="JC" lastIdx="21" clrIdx="0">
    <p:extLst>
      <p:ext uri="{19B8F6BF-5375-455C-9EA6-DF929625EA0E}">
        <p15:presenceInfo xmlns:p15="http://schemas.microsoft.com/office/powerpoint/2012/main" userId="e22521e1711fcd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57F"/>
    <a:srgbClr val="6CA738"/>
    <a:srgbClr val="FFFF00"/>
    <a:srgbClr val="6FAE48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81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85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3C4FE22-D512-4534-9645-12D35488F05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807FF4F-B6A2-43E9-B1B0-FCFB9A66E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6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0537-FFA2-1E46-B369-428705961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F4A21-B453-A34A-8D2C-148743612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A5EDE-EAA2-7746-A932-A8C9BBB4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7AEFD-B925-634B-8C80-A4FC4AE1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7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A0016-873A-BB49-AA30-54E02B44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20486-995F-3747-8303-9B7D94D6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81AA1-9766-7942-BB9F-EF53BDAEF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37B5C-940B-444B-9C2C-E166304E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7EAC0-3CB7-6147-98D6-7A8BB2099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0F2E2-B357-384C-8411-60CC8C88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81D93-A5CD-8C42-BCE3-68D59AFD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758B0-EF1D-3F40-ACA4-E74843A3E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5D8D-895B-EF4B-A530-754B9557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A19F5-EA64-684E-9531-1A6BC54F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210DE-EFE9-634B-89B9-E3DAC7A0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50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68AD58-54EF-0240-8A7F-08C9DE8FF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D4F89-5C92-3245-922E-21B2A149F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300F7-8B6F-E74D-BBCC-89225F7D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F0631-B526-4841-A864-2A86D10E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0AE78-EC80-234F-98DD-6DCC9146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72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© Center for Lyme Action</a:t>
            </a: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9836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BB2A"/>
              </a:buClr>
              <a:buSzPts val="4800"/>
              <a:buFont typeface="Times New Roman"/>
              <a:buNone/>
              <a:defRPr sz="4800" b="0" i="0" u="none" strike="noStrike" cap="none">
                <a:solidFill>
                  <a:srgbClr val="93BB2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80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D60D-A6CD-4F43-B873-5FA38BA3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E6CF-743E-2D42-91B6-62A4744A9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520A3-3FAE-BE40-82B6-DF588B4C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53C01-E948-6B43-8CB5-ADDD09CE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1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3969-6CAC-D543-8163-6CA7279C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EA182-D591-C640-BCF1-DCE355B4D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151F0-D6FA-1543-8AD5-17A15094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5D771-E051-9841-BEE6-92938215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9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4E701-B858-284C-8790-44BBE6F1A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FB3B2-A821-0E42-AC77-4109DB9F5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4310E-5002-6748-A979-65E18BA4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C1CD4-CA0E-8444-B1D1-F7C9BFA8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64606-0951-AC4C-ACD0-839552B6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2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8C1F-7C49-2446-BE72-607ADA6D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055A7-7A21-F949-A275-0550D8BFE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0F122-D5C9-FF4A-B081-9AF899914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A041E9-CF1F-C442-88E2-89501C04D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B9516-2F6E-7C42-B13B-89293517A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2749A-AB60-6149-9E10-9C5D9381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736468-DECB-D94B-A84D-3C617FAA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2CA2D-7F9B-004F-917C-C264B87F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D412EF-C34E-A342-9FF5-137E5C4C3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64EC2-4161-6743-AC36-8FAB7E06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2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40857-7AE9-7A41-BB1C-9797783B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E3750-BAC4-3E4C-82E8-74779361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EA76D-840A-E444-AEAC-2BCC89CB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7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40857-7AE9-7A41-BB1C-9797783B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E3750-BAC4-3E4C-82E8-74779361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2809" y="627132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EA76D-840A-E444-AEAC-2BCC89CB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F9636F-AE14-43BE-B1CE-35CF12F3127D}"/>
              </a:ext>
            </a:extLst>
          </p:cNvPr>
          <p:cNvSpPr/>
          <p:nvPr userDrawn="1"/>
        </p:nvSpPr>
        <p:spPr>
          <a:xfrm>
            <a:off x="550258" y="5753437"/>
            <a:ext cx="2192942" cy="10357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2A29DBD-F444-4FFA-8932-E96FFF13C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304469"/>
            <a:ext cx="1234443" cy="12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8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B5CF-517D-5B4A-BAB2-5C120794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D716A-7C77-2D44-87F7-E3D44EF48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3D003-19B3-1D4D-9A29-AE718CE1E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854F0-F72A-674B-B6AC-A6E9DE0D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A51A1-B07B-3647-B387-C19DAE9A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2BAC8-7312-A14F-98D1-5E25E485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7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EBFF6E-BCE7-7740-BD9E-86C7226A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7064F-78E1-914C-9670-3613450B4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F325B-F243-2C4A-80CE-5E2A14767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Center for Lyme 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1559F-5A78-3142-86F7-1C2C07B97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2C1BF-4327-FB49-908F-A6C7B908067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D94C3-693E-4EC4-94DB-0B571BCEFA4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13897" y="5888145"/>
            <a:ext cx="1566699" cy="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4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BE8C5F-577A-4BB5-9647-7F607B91A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b="9576"/>
          <a:stretch/>
        </p:blipFill>
        <p:spPr>
          <a:xfrm>
            <a:off x="381000" y="278639"/>
            <a:ext cx="11430000" cy="5348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4A4CAA-9F36-4C01-BFD7-65E84E44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56" y="-789199"/>
            <a:ext cx="11429044" cy="2852737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Center for Lyme Action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FY25 Appropriations Requests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86C02-2E61-466A-8962-2F13B206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58444"/>
            <a:ext cx="10515600" cy="1295237"/>
          </a:xfrm>
        </p:spPr>
        <p:txBody>
          <a:bodyPr/>
          <a:lstStyle/>
          <a:p>
            <a:pPr>
              <a:tabLst>
                <a:tab pos="3546475" algn="l"/>
              </a:tabLst>
            </a:pPr>
            <a:r>
              <a:rPr lang="en-US" dirty="0"/>
              <a:t>February 21,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C16BE-18E9-4D0D-B931-32C61F2A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80381CC-7175-4C80-8978-AD378ADA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8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F6E1E-1D81-4D4E-BB48-ADB53375D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29AC4-C48D-4E93-9B63-8CAA1035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9EE14-DC19-4E1B-AA4B-744ADEDB0AAF}"/>
              </a:ext>
            </a:extLst>
          </p:cNvPr>
          <p:cNvSpPr txBox="1"/>
          <p:nvPr/>
        </p:nvSpPr>
        <p:spPr>
          <a:xfrm>
            <a:off x="2310639" y="783423"/>
            <a:ext cx="7300396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75109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1CD61-EA4A-4757-96F1-35005F452A2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655598" y="6324598"/>
            <a:ext cx="2743200" cy="365125"/>
          </a:xfrm>
        </p:spPr>
        <p:txBody>
          <a:bodyPr/>
          <a:lstStyle/>
          <a:p>
            <a:r>
              <a:rPr lang="en-US" dirty="0"/>
              <a:t>© Center for Lyme 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D7E58-77CD-438B-A40D-6E34204852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7" name="Google Shape;102;p15">
            <a:extLst>
              <a:ext uri="{FF2B5EF4-FFF2-40B4-BE49-F238E27FC236}">
                <a16:creationId xmlns:a16="http://schemas.microsoft.com/office/drawing/2014/main" id="{E4DE3D34-6460-4D27-9E88-509AC08B4C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8463" y="350838"/>
            <a:ext cx="10515600" cy="701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3B55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 with Lyme Disease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0E891C-3BAB-8A8E-53D1-CAD5952AF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21"/>
          <a:stretch/>
        </p:blipFill>
        <p:spPr>
          <a:xfrm>
            <a:off x="488950" y="1238371"/>
            <a:ext cx="10769600" cy="452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6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4A61-4F22-4F94-B8DA-E3364284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73" y="1"/>
            <a:ext cx="10624127" cy="1690688"/>
          </a:xfrm>
        </p:spPr>
        <p:txBody>
          <a:bodyPr/>
          <a:lstStyle/>
          <a:p>
            <a:r>
              <a:rPr lang="en-US" dirty="0">
                <a:solidFill>
                  <a:srgbClr val="3B557F"/>
                </a:solidFill>
              </a:rPr>
              <a:t>FY25 Appropriations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7A547-60B2-4C08-BE2B-0A8D8795F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673" y="1440873"/>
            <a:ext cx="5366327" cy="4791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/>
              <a:t>1.	</a:t>
            </a:r>
            <a:r>
              <a:rPr lang="en-US" sz="2000" b="1" dirty="0"/>
              <a:t>$30M – CDC – Fully Fund Kay Hagan 	Tick Act (Vector-borne disease) </a:t>
            </a:r>
          </a:p>
          <a:p>
            <a:pPr marL="0" indent="0">
              <a:buNone/>
            </a:pPr>
            <a:r>
              <a:rPr lang="en-US" sz="2000" dirty="0"/>
              <a:t>	FY23 $18.5M </a:t>
            </a:r>
          </a:p>
          <a:p>
            <a:pPr marL="0" indent="0">
              <a:buNone/>
            </a:pPr>
            <a:r>
              <a:rPr lang="en-US" sz="2000" dirty="0"/>
              <a:t>	FY24 up to $27.5M</a:t>
            </a:r>
          </a:p>
          <a:p>
            <a:pPr marL="0" indent="0">
              <a:buNone/>
            </a:pPr>
            <a:r>
              <a:rPr lang="en-US" sz="2000" dirty="0"/>
              <a:t>2.	</a:t>
            </a:r>
            <a:r>
              <a:rPr lang="en-US" sz="2000" b="1" dirty="0"/>
              <a:t>$5M – HHS </a:t>
            </a:r>
            <a:r>
              <a:rPr lang="en-US" sz="2000" b="1" dirty="0" err="1"/>
              <a:t>LymeX</a:t>
            </a:r>
            <a:r>
              <a:rPr lang="en-US" sz="2000" b="1" dirty="0"/>
              <a:t> Funding</a:t>
            </a:r>
          </a:p>
          <a:p>
            <a:pPr marL="0" indent="0">
              <a:buNone/>
            </a:pPr>
            <a:r>
              <a:rPr lang="en-US" sz="2000" dirty="0"/>
              <a:t>	FY23 $0</a:t>
            </a:r>
          </a:p>
          <a:p>
            <a:pPr marL="0" indent="0">
              <a:buNone/>
            </a:pPr>
            <a:r>
              <a:rPr lang="en-US" sz="2000" dirty="0"/>
              <a:t>	FY24 up to $5M</a:t>
            </a:r>
          </a:p>
          <a:p>
            <a:pPr marL="0" indent="0">
              <a:buNone/>
            </a:pPr>
            <a:r>
              <a:rPr lang="en-US" sz="2000" b="1" dirty="0"/>
              <a:t>3. 	$30M – CDC – Fund Lyme disease 	prevention programs	</a:t>
            </a:r>
          </a:p>
          <a:p>
            <a:pPr marL="0" indent="0">
              <a:buNone/>
            </a:pPr>
            <a:r>
              <a:rPr lang="en-US" sz="2000" dirty="0"/>
              <a:t>	FY23 $26M</a:t>
            </a:r>
          </a:p>
          <a:p>
            <a:pPr marL="0" indent="0">
              <a:buNone/>
            </a:pPr>
            <a:r>
              <a:rPr lang="en-US" sz="2000" dirty="0"/>
              <a:t>	FY24 $26M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6859CD-214B-4A43-9A9E-539B05E41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0873"/>
            <a:ext cx="5181600" cy="4736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4.	</a:t>
            </a:r>
            <a:r>
              <a:rPr lang="en-US" sz="2000" b="1" dirty="0"/>
              <a:t>$135M – NIH NIAID Lyme disease 	research </a:t>
            </a:r>
          </a:p>
          <a:p>
            <a:pPr marL="0" indent="0">
              <a:buNone/>
            </a:pPr>
            <a:r>
              <a:rPr lang="en-US" sz="2000" dirty="0"/>
              <a:t>	FY23 $119M</a:t>
            </a:r>
          </a:p>
          <a:p>
            <a:pPr marL="0" indent="0">
              <a:buNone/>
            </a:pPr>
            <a:r>
              <a:rPr lang="en-US" sz="2000" dirty="0"/>
              <a:t>	FY24 Up to $125M+</a:t>
            </a:r>
          </a:p>
          <a:p>
            <a:pPr marL="0" indent="0">
              <a:buNone/>
            </a:pPr>
            <a:r>
              <a:rPr lang="en-US" sz="2000" dirty="0"/>
              <a:t>5.</a:t>
            </a:r>
            <a:r>
              <a:rPr lang="en-US" sz="2000" b="1" dirty="0"/>
              <a:t>	$9M – DOD CDMRP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dirty="0"/>
              <a:t>FY23 $7M	</a:t>
            </a:r>
          </a:p>
          <a:p>
            <a:pPr marL="0" indent="0">
              <a:buNone/>
            </a:pPr>
            <a:r>
              <a:rPr lang="en-US" sz="2000" dirty="0"/>
              <a:t>	FY24 Up to $7M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04E17-4157-4F67-BA3F-AA967938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Center for Lyme 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84ED5-8B37-4B41-B257-DD935698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0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4A61-4F22-4F94-B8DA-E3364284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73" y="1"/>
            <a:ext cx="10624127" cy="1690688"/>
          </a:xfrm>
        </p:spPr>
        <p:txBody>
          <a:bodyPr/>
          <a:lstStyle/>
          <a:p>
            <a:r>
              <a:rPr lang="en-US" dirty="0">
                <a:solidFill>
                  <a:srgbClr val="3B557F"/>
                </a:solidFill>
              </a:rPr>
              <a:t>1. Fully Fund the Kay Hagan Tick Act</a:t>
            </a:r>
            <a:br>
              <a:rPr lang="en-US" dirty="0">
                <a:solidFill>
                  <a:srgbClr val="3B557F"/>
                </a:solidFill>
              </a:rPr>
            </a:br>
            <a:r>
              <a:rPr lang="en-US" sz="2800" dirty="0">
                <a:solidFill>
                  <a:srgbClr val="3B557F"/>
                </a:solidFill>
              </a:rPr>
              <a:t>REQUEST $30M</a:t>
            </a:r>
            <a:endParaRPr lang="en-US" dirty="0">
              <a:solidFill>
                <a:srgbClr val="3B557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04E17-4157-4F67-BA3F-AA967938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84ED5-8B37-4B41-B257-DD935698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356739-BEA8-4BE7-9579-13B642C5E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9070"/>
            <a:ext cx="5181600" cy="4351338"/>
          </a:xfrm>
        </p:spPr>
        <p:txBody>
          <a:bodyPr/>
          <a:lstStyle/>
          <a:p>
            <a:r>
              <a:rPr lang="en-US" dirty="0"/>
              <a:t>Centers for Disease Control and Prevention (CDC)</a:t>
            </a:r>
          </a:p>
          <a:p>
            <a:r>
              <a:rPr lang="en-US" dirty="0"/>
              <a:t>Authorization bill signed into law in 2019</a:t>
            </a:r>
          </a:p>
          <a:p>
            <a:r>
              <a:rPr lang="en-US" dirty="0"/>
              <a:t>Recommends $30M each year</a:t>
            </a:r>
          </a:p>
          <a:p>
            <a:r>
              <a:rPr lang="en-US" dirty="0"/>
              <a:t>$10M funds Centers of Excellence for research grants</a:t>
            </a:r>
          </a:p>
          <a:p>
            <a:r>
              <a:rPr lang="en-US" dirty="0"/>
              <a:t>$20M funds states and tribes for prevention and response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EB3CF5-2C13-B36D-57AA-A3CDD9080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39" y="1697040"/>
            <a:ext cx="4076761" cy="39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3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4A61-4F22-4F94-B8DA-E3364284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73" y="1"/>
            <a:ext cx="11117067" cy="1690688"/>
          </a:xfrm>
        </p:spPr>
        <p:txBody>
          <a:bodyPr/>
          <a:lstStyle/>
          <a:p>
            <a:r>
              <a:rPr lang="en-US" dirty="0">
                <a:solidFill>
                  <a:srgbClr val="3B557F"/>
                </a:solidFill>
              </a:rPr>
              <a:t>2. Fund HHS </a:t>
            </a:r>
            <a:r>
              <a:rPr lang="en-US" dirty="0" err="1">
                <a:solidFill>
                  <a:srgbClr val="3B557F"/>
                </a:solidFill>
              </a:rPr>
              <a:t>LymeX</a:t>
            </a:r>
            <a:r>
              <a:rPr lang="en-US" dirty="0">
                <a:solidFill>
                  <a:srgbClr val="3B557F"/>
                </a:solidFill>
              </a:rPr>
              <a:t> Innovation Accelerator</a:t>
            </a:r>
            <a:br>
              <a:rPr lang="en-US" dirty="0">
                <a:solidFill>
                  <a:srgbClr val="3B557F"/>
                </a:solidFill>
              </a:rPr>
            </a:br>
            <a:r>
              <a:rPr lang="en-US" sz="2800" dirty="0">
                <a:solidFill>
                  <a:srgbClr val="3B557F"/>
                </a:solidFill>
              </a:rPr>
              <a:t>REQUEST: $5M</a:t>
            </a:r>
            <a:endParaRPr lang="en-US" dirty="0">
              <a:solidFill>
                <a:srgbClr val="3B557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04E17-4157-4F67-BA3F-AA967938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84ED5-8B37-4B41-B257-DD935698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356739-BEA8-4BE7-9579-13B642C5E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7514"/>
            <a:ext cx="5181600" cy="4351338"/>
          </a:xfrm>
        </p:spPr>
        <p:txBody>
          <a:bodyPr/>
          <a:lstStyle/>
          <a:p>
            <a:r>
              <a:rPr lang="en-US" dirty="0"/>
              <a:t>Office of the Secretary, HHS</a:t>
            </a:r>
          </a:p>
          <a:p>
            <a:r>
              <a:rPr lang="en-US" dirty="0"/>
              <a:t>$25M public-private partnership with Steven and Alexandra Cohen Foundation</a:t>
            </a:r>
          </a:p>
          <a:p>
            <a:r>
              <a:rPr lang="en-US" dirty="0"/>
              <a:t>Foundation funds prize challenges for Lyme diagnostics</a:t>
            </a:r>
          </a:p>
          <a:p>
            <a:r>
              <a:rPr lang="en-US" dirty="0"/>
              <a:t>Phase 2 winners just announced</a:t>
            </a:r>
          </a:p>
          <a:p>
            <a:r>
              <a:rPr lang="en-US" dirty="0"/>
              <a:t>$5M needed for federal implementation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9CB9D-01A9-B76E-20E1-1CCB5FAB8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596" y="1288790"/>
            <a:ext cx="3372023" cy="50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3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4A61-4F22-4F94-B8DA-E3364284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73" y="170098"/>
            <a:ext cx="11462327" cy="1690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B557F"/>
                </a:solidFill>
              </a:rPr>
              <a:t>3. Fund Lyme &amp; Tick-borne </a:t>
            </a:r>
            <a:br>
              <a:rPr lang="en-US" dirty="0">
                <a:solidFill>
                  <a:srgbClr val="3B557F"/>
                </a:solidFill>
              </a:rPr>
            </a:br>
            <a:r>
              <a:rPr lang="en-US" dirty="0">
                <a:solidFill>
                  <a:srgbClr val="3B557F"/>
                </a:solidFill>
              </a:rPr>
              <a:t>disease prevention programs</a:t>
            </a:r>
            <a:br>
              <a:rPr lang="en-US" dirty="0">
                <a:solidFill>
                  <a:srgbClr val="3B557F"/>
                </a:solidFill>
              </a:rPr>
            </a:br>
            <a:r>
              <a:rPr lang="en-US" sz="2800" dirty="0">
                <a:solidFill>
                  <a:srgbClr val="3B557F"/>
                </a:solidFill>
              </a:rPr>
              <a:t>REQUEST: $30M</a:t>
            </a:r>
            <a:endParaRPr lang="en-US" dirty="0">
              <a:solidFill>
                <a:srgbClr val="3B557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04E17-4157-4F67-BA3F-AA967938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84ED5-8B37-4B41-B257-DD935698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356739-BEA8-4BE7-9579-13B642C5E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0181"/>
            <a:ext cx="5181600" cy="4226782"/>
          </a:xfrm>
        </p:spPr>
        <p:txBody>
          <a:bodyPr>
            <a:normAutofit/>
          </a:bodyPr>
          <a:lstStyle/>
          <a:p>
            <a:r>
              <a:rPr lang="en-US" dirty="0"/>
              <a:t>Centers for Disease Control and Prevention (HHS CDC)</a:t>
            </a:r>
          </a:p>
          <a:p>
            <a:r>
              <a:rPr lang="en-US" dirty="0"/>
              <a:t>Bolster critical prevention programs and public awareness efforts</a:t>
            </a:r>
          </a:p>
          <a:p>
            <a:r>
              <a:rPr lang="en-US" dirty="0"/>
              <a:t>Develop better tick repellents</a:t>
            </a:r>
          </a:p>
          <a:p>
            <a:r>
              <a:rPr lang="en-US" dirty="0"/>
              <a:t>Improve </a:t>
            </a:r>
            <a:r>
              <a:rPr lang="en-US" dirty="0" err="1"/>
              <a:t>TickNET</a:t>
            </a:r>
            <a:r>
              <a:rPr lang="en-US" dirty="0"/>
              <a:t> surveillance networks and accurately determine disease burden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52D138-5311-96B5-2E35-CE31300DD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690" y="170098"/>
            <a:ext cx="2645559" cy="17800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6FD06F-0162-DBD5-1207-B7D618624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683" y="2324032"/>
            <a:ext cx="3873565" cy="398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5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4A61-4F22-4F94-B8DA-E3364284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73" y="116973"/>
            <a:ext cx="11462327" cy="1690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B557F"/>
                </a:solidFill>
              </a:rPr>
              <a:t>4. Fund NIH Lyme disease and other tick-borne disease research</a:t>
            </a:r>
            <a:br>
              <a:rPr lang="en-US" dirty="0">
                <a:solidFill>
                  <a:srgbClr val="3B557F"/>
                </a:solidFill>
              </a:rPr>
            </a:br>
            <a:r>
              <a:rPr lang="en-US" sz="2800" dirty="0">
                <a:solidFill>
                  <a:srgbClr val="3B557F"/>
                </a:solidFill>
              </a:rPr>
              <a:t>REQUEST: $135M</a:t>
            </a:r>
            <a:endParaRPr lang="en-US" dirty="0">
              <a:solidFill>
                <a:srgbClr val="3B557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04E17-4157-4F67-BA3F-AA967938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Center for Lyme 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84ED5-8B37-4B41-B257-DD935698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356739-BEA8-4BE7-9579-13B642C5E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50181"/>
            <a:ext cx="5420843" cy="42267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National Institute of Allergy and Infectious Diseases (HHS NIH NIAID)</a:t>
            </a:r>
          </a:p>
          <a:p>
            <a:pPr>
              <a:lnSpc>
                <a:spcPct val="110000"/>
              </a:lnSpc>
            </a:pPr>
            <a:r>
              <a:rPr lang="en-US" dirty="0"/>
              <a:t>CDC estimates at least 476,000 (cases) Americans get Lyme disease in the US each year</a:t>
            </a:r>
          </a:p>
          <a:p>
            <a:pPr>
              <a:lnSpc>
                <a:spcPct val="110000"/>
              </a:lnSpc>
            </a:pPr>
            <a:r>
              <a:rPr lang="en-US" dirty="0"/>
              <a:t>Only $106 per patient is allocated toward Lyme funding for NIH NIAID research</a:t>
            </a:r>
          </a:p>
          <a:p>
            <a:pPr>
              <a:lnSpc>
                <a:spcPct val="110000"/>
              </a:lnSpc>
            </a:pPr>
            <a:r>
              <a:rPr lang="en-US" dirty="0"/>
              <a:t>Underfunded compared to more rare infectious diseases: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West Nile (1,132 cases) - $20,070 per patient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Malaria (2000 cases) - $108,396 per patient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CA752-5D32-435C-A1F0-2138E240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950" y="1962443"/>
            <a:ext cx="2942577" cy="348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E14A63-7C94-DC05-6E59-124F668B1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485" y="1903093"/>
            <a:ext cx="2502029" cy="26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1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4A61-4F22-4F94-B8DA-E3364284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73" y="1"/>
            <a:ext cx="11462327" cy="1690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B557F"/>
                </a:solidFill>
              </a:rPr>
              <a:t>5. Fund Defense Peer-reviewed Tickborne Disease Research </a:t>
            </a:r>
            <a:br>
              <a:rPr lang="en-US" dirty="0">
                <a:solidFill>
                  <a:srgbClr val="3B557F"/>
                </a:solidFill>
              </a:rPr>
            </a:br>
            <a:r>
              <a:rPr lang="en-US" sz="2800" dirty="0">
                <a:solidFill>
                  <a:srgbClr val="3B557F"/>
                </a:solidFill>
              </a:rPr>
              <a:t>REQUEST: $9M</a:t>
            </a:r>
            <a:endParaRPr lang="en-US" dirty="0">
              <a:solidFill>
                <a:srgbClr val="3B557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04E17-4157-4F67-BA3F-AA967938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84ED5-8B37-4B41-B257-DD935698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356739-BEA8-4BE7-9579-13B642C5E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3801"/>
            <a:ext cx="5659244" cy="422678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dirty="0"/>
              <a:t>Department of Defense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Peer-Reviewed Tickborne Disease Research under the </a:t>
            </a:r>
            <a:r>
              <a:rPr lang="en-US" sz="2200" b="1" dirty="0"/>
              <a:t>Congressionally Directed Medical Research Program </a:t>
            </a:r>
            <a:r>
              <a:rPr lang="en-US" sz="2200" dirty="0"/>
              <a:t>within Department of Defense (DOD CDMRP TITLE V)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Unique peer review includes government experts and Lyme community experts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Funded just 20% of proposals in 2022, could fund more with additional resources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12F24B-EBD2-AA6C-4625-E6D20C6C5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33" y="709318"/>
            <a:ext cx="2578233" cy="2228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08A26D-E6EF-02C4-A850-5C08BEB28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783" y="1468438"/>
            <a:ext cx="3397317" cy="3255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340F4D-2768-9550-33AC-5FDB8BC6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915" y="4724201"/>
            <a:ext cx="3332543" cy="13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0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4A61-4F22-4F94-B8DA-E3364284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73" y="1"/>
            <a:ext cx="10624127" cy="1690688"/>
          </a:xfrm>
        </p:spPr>
        <p:txBody>
          <a:bodyPr/>
          <a:lstStyle/>
          <a:p>
            <a:r>
              <a:rPr lang="en-US" dirty="0">
                <a:solidFill>
                  <a:srgbClr val="3B557F"/>
                </a:solidFill>
              </a:rPr>
              <a:t>FY25 Appropriations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7A547-60B2-4C08-BE2B-0A8D8795F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673" y="1440873"/>
            <a:ext cx="5366327" cy="4791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/>
              <a:t>1.	</a:t>
            </a:r>
            <a:r>
              <a:rPr lang="en-US" sz="2000" b="1" dirty="0"/>
              <a:t>$30M – CDC – Fully Fund Kay Hagan 	Tick Act (Vector-borne disease) </a:t>
            </a:r>
          </a:p>
          <a:p>
            <a:pPr marL="0" indent="0">
              <a:buNone/>
            </a:pPr>
            <a:r>
              <a:rPr lang="en-US" sz="2000" dirty="0"/>
              <a:t>	FY23 $18.5M </a:t>
            </a:r>
          </a:p>
          <a:p>
            <a:pPr marL="0" indent="0">
              <a:buNone/>
            </a:pPr>
            <a:r>
              <a:rPr lang="en-US" sz="2000" dirty="0"/>
              <a:t>	FY24 up to $27.5M</a:t>
            </a:r>
          </a:p>
          <a:p>
            <a:pPr marL="0" indent="0">
              <a:buNone/>
            </a:pPr>
            <a:r>
              <a:rPr lang="en-US" sz="2000" dirty="0"/>
              <a:t>2.	</a:t>
            </a:r>
            <a:r>
              <a:rPr lang="en-US" sz="2000" b="1" dirty="0"/>
              <a:t>$5M – HHS </a:t>
            </a:r>
            <a:r>
              <a:rPr lang="en-US" sz="2000" b="1" dirty="0" err="1"/>
              <a:t>LymeX</a:t>
            </a:r>
            <a:r>
              <a:rPr lang="en-US" sz="2000" b="1" dirty="0"/>
              <a:t> Funding</a:t>
            </a:r>
          </a:p>
          <a:p>
            <a:pPr marL="0" indent="0">
              <a:buNone/>
            </a:pPr>
            <a:r>
              <a:rPr lang="en-US" sz="2000" dirty="0"/>
              <a:t>	FY23 $0</a:t>
            </a:r>
          </a:p>
          <a:p>
            <a:pPr marL="0" indent="0">
              <a:buNone/>
            </a:pPr>
            <a:r>
              <a:rPr lang="en-US" sz="2000" dirty="0"/>
              <a:t>	FY24 up to $5M</a:t>
            </a:r>
          </a:p>
          <a:p>
            <a:pPr marL="0" indent="0">
              <a:buNone/>
            </a:pPr>
            <a:r>
              <a:rPr lang="en-US" sz="2000" b="1" dirty="0"/>
              <a:t>3. 	$30M – CDC – Fund Lyme disease 	prevention programs	</a:t>
            </a:r>
          </a:p>
          <a:p>
            <a:pPr marL="0" indent="0">
              <a:buNone/>
            </a:pPr>
            <a:r>
              <a:rPr lang="en-US" sz="2000" dirty="0"/>
              <a:t>	FY23 $26M</a:t>
            </a:r>
          </a:p>
          <a:p>
            <a:pPr marL="0" indent="0">
              <a:buNone/>
            </a:pPr>
            <a:r>
              <a:rPr lang="en-US" sz="2000" dirty="0"/>
              <a:t>	FY24 Up to $26M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6859CD-214B-4A43-9A9E-539B05E41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0873"/>
            <a:ext cx="5181600" cy="4736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4.	</a:t>
            </a:r>
            <a:r>
              <a:rPr lang="en-US" sz="2000" b="1" dirty="0"/>
              <a:t>$135M – NIH NIAID Lyme disease 	research </a:t>
            </a:r>
          </a:p>
          <a:p>
            <a:pPr marL="0" indent="0">
              <a:buNone/>
            </a:pPr>
            <a:r>
              <a:rPr lang="en-US" sz="2000" dirty="0"/>
              <a:t>	FY23 $119M</a:t>
            </a:r>
          </a:p>
          <a:p>
            <a:pPr marL="0" indent="0">
              <a:buNone/>
            </a:pPr>
            <a:r>
              <a:rPr lang="en-US" sz="2000" dirty="0"/>
              <a:t>	FY24 Up to $135M</a:t>
            </a:r>
          </a:p>
          <a:p>
            <a:pPr marL="0" indent="0">
              <a:buNone/>
            </a:pPr>
            <a:r>
              <a:rPr lang="en-US" sz="2000" dirty="0"/>
              <a:t>5.</a:t>
            </a:r>
            <a:r>
              <a:rPr lang="en-US" sz="2000" b="1" dirty="0"/>
              <a:t>	$9M – DOD CDMRP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dirty="0"/>
              <a:t>FY23 $7M	</a:t>
            </a:r>
          </a:p>
          <a:p>
            <a:pPr marL="0" indent="0">
              <a:buNone/>
            </a:pPr>
            <a:r>
              <a:rPr lang="en-US" sz="2000" dirty="0"/>
              <a:t>	FY24 Up to $7M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04E17-4157-4F67-BA3F-AA967938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Center for Lyme 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84ED5-8B37-4B41-B257-DD935698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C1BF-4327-FB49-908F-A6C7B90806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40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7F28875-67A8-F041-BD48-4848FDBDA39D}" vid="{5A9A39E0-00D8-0E45-9893-5594F75815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 Science Template</Template>
  <TotalTime>131320</TotalTime>
  <Words>608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Center for Lyme Action FY25 Appropriations Requests</vt:lpstr>
      <vt:lpstr>The Problem with Lyme Disease</vt:lpstr>
      <vt:lpstr>FY25 Appropriations Requests</vt:lpstr>
      <vt:lpstr>1. Fully Fund the Kay Hagan Tick Act REQUEST $30M</vt:lpstr>
      <vt:lpstr>2. Fund HHS LymeX Innovation Accelerator REQUEST: $5M</vt:lpstr>
      <vt:lpstr>3. Fund Lyme &amp; Tick-borne  disease prevention programs REQUEST: $30M</vt:lpstr>
      <vt:lpstr>4. Fund NIH Lyme disease and other tick-borne disease research REQUEST: $135M</vt:lpstr>
      <vt:lpstr>5. Fund Defense Peer-reviewed Tickborne Disease Research  REQUEST: $9M</vt:lpstr>
      <vt:lpstr>FY25 Appropriations Requests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Bonnie Crater</cp:lastModifiedBy>
  <cp:revision>433</cp:revision>
  <cp:lastPrinted>2020-01-15T16:05:06Z</cp:lastPrinted>
  <dcterms:created xsi:type="dcterms:W3CDTF">2019-01-11T05:16:50Z</dcterms:created>
  <dcterms:modified xsi:type="dcterms:W3CDTF">2024-02-15T22:36:27Z</dcterms:modified>
</cp:coreProperties>
</file>